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76" r:id="rId1"/>
  </p:sldMasterIdLst>
  <p:sldIdLst>
    <p:sldId id="257"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92"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C451C97A-E741-498E-91BF-46628DB6E25C}" type="datetimeFigureOut">
              <a:rPr lang="en-US" smtClean="0"/>
              <a:t>2/4/2010</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DF7554C6-9ED9-4F51-BB42-F213E436756F}"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451C97A-E741-498E-91BF-46628DB6E25C}" type="datetimeFigureOut">
              <a:rPr lang="en-US" smtClean="0"/>
              <a:t>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7554C6-9ED9-4F51-BB42-F213E436756F}"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451C97A-E741-498E-91BF-46628DB6E25C}" type="datetimeFigureOut">
              <a:rPr lang="en-US" smtClean="0"/>
              <a:t>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7554C6-9ED9-4F51-BB42-F213E436756F}"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C451C97A-E741-498E-91BF-46628DB6E25C}" type="datetimeFigureOut">
              <a:rPr lang="en-US" smtClean="0"/>
              <a:t>2/4/2010</a:t>
            </a:fld>
            <a:endParaRPr lang="en-US"/>
          </a:p>
        </p:txBody>
      </p:sp>
      <p:sp>
        <p:nvSpPr>
          <p:cNvPr id="9" name="Slide Number Placeholder 8"/>
          <p:cNvSpPr>
            <a:spLocks noGrp="1"/>
          </p:cNvSpPr>
          <p:nvPr>
            <p:ph type="sldNum" sz="quarter" idx="15"/>
          </p:nvPr>
        </p:nvSpPr>
        <p:spPr/>
        <p:txBody>
          <a:bodyPr rtlCol="0"/>
          <a:lstStyle/>
          <a:p>
            <a:fld id="{DF7554C6-9ED9-4F51-BB42-F213E436756F}" type="slidenum">
              <a:rPr lang="en-US" smtClean="0"/>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C451C97A-E741-498E-91BF-46628DB6E25C}" type="datetimeFigureOut">
              <a:rPr lang="en-US" smtClean="0"/>
              <a:t>2/4/2010</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DF7554C6-9ED9-4F51-BB42-F213E436756F}"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C451C97A-E741-498E-91BF-46628DB6E25C}" type="datetimeFigureOut">
              <a:rPr lang="en-US" smtClean="0"/>
              <a:t>2/4/2010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7554C6-9ED9-4F51-BB42-F213E436756F}" type="slidenum">
              <a:rPr lang="en-US" smtClean="0"/>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C451C97A-E741-498E-91BF-46628DB6E25C}" type="datetimeFigureOut">
              <a:rPr lang="en-US" smtClean="0"/>
              <a:t>2/4/2010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F7554C6-9ED9-4F51-BB42-F213E436756F}" type="slidenum">
              <a:rPr lang="en-US" smtClean="0"/>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C451C97A-E741-498E-91BF-46628DB6E25C}" type="datetimeFigureOut">
              <a:rPr lang="en-US" smtClean="0"/>
              <a:t>2/4/2010</a:t>
            </a:fld>
            <a:endParaRPr lang="en-US"/>
          </a:p>
        </p:txBody>
      </p:sp>
      <p:sp>
        <p:nvSpPr>
          <p:cNvPr id="7" name="Slide Number Placeholder 6"/>
          <p:cNvSpPr>
            <a:spLocks noGrp="1"/>
          </p:cNvSpPr>
          <p:nvPr>
            <p:ph type="sldNum" sz="quarter" idx="11"/>
          </p:nvPr>
        </p:nvSpPr>
        <p:spPr/>
        <p:txBody>
          <a:bodyPr rtlCol="0"/>
          <a:lstStyle/>
          <a:p>
            <a:fld id="{DF7554C6-9ED9-4F51-BB42-F213E436756F}" type="slidenum">
              <a:rPr lang="en-US" smtClean="0"/>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451C97A-E741-498E-91BF-46628DB6E25C}" type="datetimeFigureOut">
              <a:rPr lang="en-US" smtClean="0"/>
              <a:t>2/4/2010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F7554C6-9ED9-4F51-BB42-F213E436756F}"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C451C97A-E741-498E-91BF-46628DB6E25C}" type="datetimeFigureOut">
              <a:rPr lang="en-US" smtClean="0"/>
              <a:t>2/4/2010</a:t>
            </a:fld>
            <a:endParaRPr lang="en-US"/>
          </a:p>
        </p:txBody>
      </p:sp>
      <p:sp>
        <p:nvSpPr>
          <p:cNvPr id="22" name="Slide Number Placeholder 21"/>
          <p:cNvSpPr>
            <a:spLocks noGrp="1"/>
          </p:cNvSpPr>
          <p:nvPr>
            <p:ph type="sldNum" sz="quarter" idx="15"/>
          </p:nvPr>
        </p:nvSpPr>
        <p:spPr/>
        <p:txBody>
          <a:bodyPr rtlCol="0"/>
          <a:lstStyle/>
          <a:p>
            <a:fld id="{DF7554C6-9ED9-4F51-BB42-F213E436756F}" type="slidenum">
              <a:rPr lang="en-US" smtClean="0"/>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C451C97A-E741-498E-91BF-46628DB6E25C}" type="datetimeFigureOut">
              <a:rPr lang="en-US" smtClean="0"/>
              <a:t>2/4/2010</a:t>
            </a:fld>
            <a:endParaRPr lang="en-US"/>
          </a:p>
        </p:txBody>
      </p:sp>
      <p:sp>
        <p:nvSpPr>
          <p:cNvPr id="18" name="Slide Number Placeholder 17"/>
          <p:cNvSpPr>
            <a:spLocks noGrp="1"/>
          </p:cNvSpPr>
          <p:nvPr>
            <p:ph type="sldNum" sz="quarter" idx="11"/>
          </p:nvPr>
        </p:nvSpPr>
        <p:spPr/>
        <p:txBody>
          <a:bodyPr rtlCol="0"/>
          <a:lstStyle/>
          <a:p>
            <a:fld id="{DF7554C6-9ED9-4F51-BB42-F213E436756F}" type="slidenum">
              <a:rPr lang="en-US" smtClean="0"/>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C451C97A-E741-498E-91BF-46628DB6E25C}" type="datetimeFigureOut">
              <a:rPr lang="en-US" smtClean="0"/>
              <a:t>2/4/2010</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DF7554C6-9ED9-4F51-BB42-F213E436756F}"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877"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 id="2147483887"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gif"/><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1219200" cy="609600"/>
          </a:xfrm>
        </p:spPr>
        <p:txBody>
          <a:bodyPr anchor="t" anchorCtr="0">
            <a:normAutofit/>
          </a:bodyPr>
          <a:lstStyle/>
          <a:p>
            <a:r>
              <a:rPr lang="en-US" sz="2000" dirty="0" smtClean="0">
                <a:solidFill>
                  <a:schemeClr val="tx1"/>
                </a:solidFill>
                <a:latin typeface="Times New Roman" pitchFamily="18" charset="0"/>
              </a:rPr>
              <a:t>Stressed</a:t>
            </a:r>
            <a:endParaRPr lang="en-US" sz="2000" dirty="0">
              <a:solidFill>
                <a:schemeClr val="tx1"/>
              </a:solidFill>
              <a:latin typeface="Times New Roman" pitchFamily="18" charset="0"/>
            </a:endParaRPr>
          </a:p>
        </p:txBody>
      </p:sp>
      <p:sp>
        <p:nvSpPr>
          <p:cNvPr id="3" name="Content Placeholder 2"/>
          <p:cNvSpPr>
            <a:spLocks noGrp="1"/>
          </p:cNvSpPr>
          <p:nvPr>
            <p:ph sz="quarter" idx="1"/>
          </p:nvPr>
        </p:nvSpPr>
        <p:spPr>
          <a:xfrm>
            <a:off x="3048000" y="2590800"/>
            <a:ext cx="3048000" cy="1905000"/>
          </a:xfrm>
        </p:spPr>
        <p:txBody>
          <a:bodyPr/>
          <a:lstStyle/>
          <a:p>
            <a:pPr algn="ctr">
              <a:buNone/>
            </a:pPr>
            <a:r>
              <a:rPr lang="en-US" dirty="0" smtClean="0"/>
              <a:t>Kids Today</a:t>
            </a:r>
          </a:p>
          <a:p>
            <a:pPr algn="ctr">
              <a:buNone/>
            </a:pPr>
            <a:endParaRPr lang="en-US" dirty="0"/>
          </a:p>
        </p:txBody>
      </p:sp>
      <p:pic>
        <p:nvPicPr>
          <p:cNvPr id="4" name="Picture 3" descr="a_kids.gif"/>
          <p:cNvPicPr>
            <a:picLocks noChangeAspect="1"/>
          </p:cNvPicPr>
          <p:nvPr/>
        </p:nvPicPr>
        <p:blipFill>
          <a:blip r:embed="rId2" cstate="print"/>
          <a:stretch>
            <a:fillRect/>
          </a:stretch>
        </p:blipFill>
        <p:spPr>
          <a:xfrm>
            <a:off x="3124200" y="3048000"/>
            <a:ext cx="1371600" cy="1304615"/>
          </a:xfrm>
          <a:prstGeom prst="rect">
            <a:avLst/>
          </a:prstGeom>
        </p:spPr>
      </p:pic>
      <p:pic>
        <p:nvPicPr>
          <p:cNvPr id="5" name="Picture 4" descr="3I8475_preview.jpg"/>
          <p:cNvPicPr>
            <a:picLocks noChangeAspect="1"/>
          </p:cNvPicPr>
          <p:nvPr/>
        </p:nvPicPr>
        <p:blipFill>
          <a:blip r:embed="rId3" cstate="print"/>
          <a:stretch>
            <a:fillRect/>
          </a:stretch>
        </p:blipFill>
        <p:spPr>
          <a:xfrm>
            <a:off x="4495800" y="3048000"/>
            <a:ext cx="1469571" cy="1371600"/>
          </a:xfrm>
          <a:prstGeom prst="rect">
            <a:avLst/>
          </a:prstGeom>
        </p:spPr>
      </p:pic>
      <p:sp>
        <p:nvSpPr>
          <p:cNvPr id="9" name="Rounded Rectangle 8"/>
          <p:cNvSpPr/>
          <p:nvPr/>
        </p:nvSpPr>
        <p:spPr>
          <a:xfrm>
            <a:off x="3048000" y="2514600"/>
            <a:ext cx="2895600" cy="2057400"/>
          </a:xfrm>
          <a:prstGeom prst="roundRect">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ed Rectangle 9"/>
          <p:cNvSpPr/>
          <p:nvPr/>
        </p:nvSpPr>
        <p:spPr>
          <a:xfrm>
            <a:off x="381000" y="228600"/>
            <a:ext cx="1295400" cy="609600"/>
          </a:xfrm>
          <a:prstGeom prst="roundRect">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1981200" y="228600"/>
            <a:ext cx="914400" cy="369332"/>
          </a:xfrm>
          <a:prstGeom prst="rect">
            <a:avLst/>
          </a:prstGeom>
          <a:noFill/>
        </p:spPr>
        <p:txBody>
          <a:bodyPr wrap="square" rtlCol="0">
            <a:spAutoFit/>
          </a:bodyPr>
          <a:lstStyle/>
          <a:p>
            <a:r>
              <a:rPr lang="en-US" dirty="0" smtClean="0"/>
              <a:t>School</a:t>
            </a:r>
            <a:endParaRPr lang="en-US" dirty="0"/>
          </a:p>
        </p:txBody>
      </p:sp>
      <p:sp>
        <p:nvSpPr>
          <p:cNvPr id="19" name="TextBox 18"/>
          <p:cNvSpPr txBox="1"/>
          <p:nvPr/>
        </p:nvSpPr>
        <p:spPr>
          <a:xfrm>
            <a:off x="1905000" y="762000"/>
            <a:ext cx="1219200" cy="381000"/>
          </a:xfrm>
          <a:prstGeom prst="rect">
            <a:avLst/>
          </a:prstGeom>
          <a:noFill/>
        </p:spPr>
        <p:txBody>
          <a:bodyPr wrap="square" rtlCol="0">
            <a:spAutoFit/>
          </a:bodyPr>
          <a:lstStyle/>
          <a:p>
            <a:r>
              <a:rPr lang="en-US" dirty="0" smtClean="0"/>
              <a:t>Work</a:t>
            </a:r>
            <a:endParaRPr lang="en-US" dirty="0"/>
          </a:p>
        </p:txBody>
      </p:sp>
      <p:sp>
        <p:nvSpPr>
          <p:cNvPr id="20" name="TextBox 19"/>
          <p:cNvSpPr txBox="1"/>
          <p:nvPr/>
        </p:nvSpPr>
        <p:spPr>
          <a:xfrm>
            <a:off x="228600" y="990600"/>
            <a:ext cx="1828800" cy="369332"/>
          </a:xfrm>
          <a:prstGeom prst="rect">
            <a:avLst/>
          </a:prstGeom>
          <a:noFill/>
        </p:spPr>
        <p:txBody>
          <a:bodyPr wrap="square" rtlCol="0">
            <a:spAutoFit/>
          </a:bodyPr>
          <a:lstStyle/>
          <a:p>
            <a:r>
              <a:rPr lang="en-US" dirty="0" smtClean="0"/>
              <a:t>Relationships</a:t>
            </a:r>
            <a:endParaRPr lang="en-US" dirty="0"/>
          </a:p>
        </p:txBody>
      </p:sp>
      <p:sp>
        <p:nvSpPr>
          <p:cNvPr id="21" name="TextBox 20"/>
          <p:cNvSpPr txBox="1"/>
          <p:nvPr/>
        </p:nvSpPr>
        <p:spPr>
          <a:xfrm>
            <a:off x="1371600" y="1524000"/>
            <a:ext cx="1295400" cy="369332"/>
          </a:xfrm>
          <a:prstGeom prst="rect">
            <a:avLst/>
          </a:prstGeom>
          <a:noFill/>
        </p:spPr>
        <p:txBody>
          <a:bodyPr wrap="square" rtlCol="0">
            <a:spAutoFit/>
          </a:bodyPr>
          <a:lstStyle/>
          <a:p>
            <a:r>
              <a:rPr lang="en-US" dirty="0" smtClean="0"/>
              <a:t>Family</a:t>
            </a:r>
            <a:endParaRPr lang="en-US" dirty="0"/>
          </a:p>
        </p:txBody>
      </p:sp>
      <p:sp>
        <p:nvSpPr>
          <p:cNvPr id="22" name="TextBox 21"/>
          <p:cNvSpPr txBox="1"/>
          <p:nvPr/>
        </p:nvSpPr>
        <p:spPr>
          <a:xfrm>
            <a:off x="0" y="1524000"/>
            <a:ext cx="1219200" cy="369332"/>
          </a:xfrm>
          <a:prstGeom prst="rect">
            <a:avLst/>
          </a:prstGeom>
          <a:noFill/>
        </p:spPr>
        <p:txBody>
          <a:bodyPr wrap="square" rtlCol="0">
            <a:spAutoFit/>
          </a:bodyPr>
          <a:lstStyle/>
          <a:p>
            <a:r>
              <a:rPr lang="en-US" dirty="0" smtClean="0"/>
              <a:t>Friends</a:t>
            </a:r>
            <a:endParaRPr lang="en-US" dirty="0"/>
          </a:p>
        </p:txBody>
      </p:sp>
      <p:sp>
        <p:nvSpPr>
          <p:cNvPr id="23" name="TextBox 22"/>
          <p:cNvSpPr txBox="1"/>
          <p:nvPr/>
        </p:nvSpPr>
        <p:spPr>
          <a:xfrm>
            <a:off x="381000" y="2057400"/>
            <a:ext cx="1371600" cy="369332"/>
          </a:xfrm>
          <a:prstGeom prst="rect">
            <a:avLst/>
          </a:prstGeom>
          <a:noFill/>
        </p:spPr>
        <p:txBody>
          <a:bodyPr wrap="square" rtlCol="0">
            <a:spAutoFit/>
          </a:bodyPr>
          <a:lstStyle/>
          <a:p>
            <a:r>
              <a:rPr lang="en-US" dirty="0" smtClean="0"/>
              <a:t>Romantic</a:t>
            </a:r>
            <a:endParaRPr lang="en-US" dirty="0"/>
          </a:p>
        </p:txBody>
      </p:sp>
      <p:sp>
        <p:nvSpPr>
          <p:cNvPr id="24" name="Rounded Rectangle 23"/>
          <p:cNvSpPr/>
          <p:nvPr/>
        </p:nvSpPr>
        <p:spPr>
          <a:xfrm>
            <a:off x="1981200" y="228600"/>
            <a:ext cx="914400" cy="381000"/>
          </a:xfrm>
          <a:prstGeom prst="roundRect">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ounded Rectangle 24"/>
          <p:cNvSpPr/>
          <p:nvPr/>
        </p:nvSpPr>
        <p:spPr>
          <a:xfrm>
            <a:off x="1905000" y="762000"/>
            <a:ext cx="762000" cy="381000"/>
          </a:xfrm>
          <a:prstGeom prst="roundRect">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ounded Rectangle 25"/>
          <p:cNvSpPr/>
          <p:nvPr/>
        </p:nvSpPr>
        <p:spPr>
          <a:xfrm>
            <a:off x="304800" y="990600"/>
            <a:ext cx="1524000" cy="381000"/>
          </a:xfrm>
          <a:prstGeom prst="roundRect">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ounded Rectangle 26"/>
          <p:cNvSpPr/>
          <p:nvPr/>
        </p:nvSpPr>
        <p:spPr>
          <a:xfrm>
            <a:off x="1447800" y="1524000"/>
            <a:ext cx="762000" cy="381000"/>
          </a:xfrm>
          <a:prstGeom prst="roundRect">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ounded Rectangle 27"/>
          <p:cNvSpPr/>
          <p:nvPr/>
        </p:nvSpPr>
        <p:spPr>
          <a:xfrm>
            <a:off x="457200" y="2057400"/>
            <a:ext cx="1143000" cy="381000"/>
          </a:xfrm>
          <a:prstGeom prst="roundRect">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ounded Rectangle 28"/>
          <p:cNvSpPr/>
          <p:nvPr/>
        </p:nvSpPr>
        <p:spPr>
          <a:xfrm>
            <a:off x="0" y="1524000"/>
            <a:ext cx="990600" cy="381000"/>
          </a:xfrm>
          <a:prstGeom prst="roundRect">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6" name="Straight Arrow Connector 35"/>
          <p:cNvCxnSpPr>
            <a:endCxn id="24" idx="1"/>
          </p:cNvCxnSpPr>
          <p:nvPr/>
        </p:nvCxnSpPr>
        <p:spPr>
          <a:xfrm>
            <a:off x="1676400" y="381000"/>
            <a:ext cx="304800" cy="3810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a:endCxn id="25" idx="1"/>
          </p:cNvCxnSpPr>
          <p:nvPr/>
        </p:nvCxnSpPr>
        <p:spPr>
          <a:xfrm rot="16200000" flipH="1">
            <a:off x="1657350" y="704850"/>
            <a:ext cx="266700" cy="22860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rot="5400000">
            <a:off x="1181100" y="952500"/>
            <a:ext cx="228600" cy="1588"/>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rot="5400000">
            <a:off x="875506" y="1714500"/>
            <a:ext cx="686594" cy="794"/>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a:stCxn id="26" idx="2"/>
          </p:cNvCxnSpPr>
          <p:nvPr/>
        </p:nvCxnSpPr>
        <p:spPr>
          <a:xfrm rot="5400000">
            <a:off x="914400" y="1447800"/>
            <a:ext cx="228600" cy="7620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p:nvPr/>
        </p:nvCxnSpPr>
        <p:spPr>
          <a:xfrm>
            <a:off x="1295400" y="1371600"/>
            <a:ext cx="228600" cy="15240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48" name="TextBox 47"/>
          <p:cNvSpPr txBox="1"/>
          <p:nvPr/>
        </p:nvSpPr>
        <p:spPr>
          <a:xfrm>
            <a:off x="6248400" y="304800"/>
            <a:ext cx="2895600" cy="369332"/>
          </a:xfrm>
          <a:prstGeom prst="rect">
            <a:avLst/>
          </a:prstGeom>
          <a:noFill/>
        </p:spPr>
        <p:txBody>
          <a:bodyPr wrap="square" rtlCol="0">
            <a:spAutoFit/>
          </a:bodyPr>
          <a:lstStyle/>
          <a:p>
            <a:r>
              <a:rPr lang="en-US" dirty="0" smtClean="0"/>
              <a:t>Technologically Inclined</a:t>
            </a:r>
            <a:endParaRPr lang="en-US" dirty="0"/>
          </a:p>
        </p:txBody>
      </p:sp>
      <p:sp>
        <p:nvSpPr>
          <p:cNvPr id="49" name="TextBox 48"/>
          <p:cNvSpPr txBox="1"/>
          <p:nvPr/>
        </p:nvSpPr>
        <p:spPr>
          <a:xfrm>
            <a:off x="7848600" y="990600"/>
            <a:ext cx="1295400" cy="381000"/>
          </a:xfrm>
          <a:prstGeom prst="rect">
            <a:avLst/>
          </a:prstGeom>
          <a:noFill/>
        </p:spPr>
        <p:txBody>
          <a:bodyPr wrap="square" rtlCol="0">
            <a:spAutoFit/>
          </a:bodyPr>
          <a:lstStyle/>
          <a:p>
            <a:r>
              <a:rPr lang="en-US" dirty="0" smtClean="0"/>
              <a:t>Texting</a:t>
            </a:r>
            <a:endParaRPr lang="en-US" dirty="0"/>
          </a:p>
        </p:txBody>
      </p:sp>
      <p:sp>
        <p:nvSpPr>
          <p:cNvPr id="51" name="TextBox 50"/>
          <p:cNvSpPr txBox="1"/>
          <p:nvPr/>
        </p:nvSpPr>
        <p:spPr>
          <a:xfrm>
            <a:off x="4419600" y="381000"/>
            <a:ext cx="1752600" cy="369332"/>
          </a:xfrm>
          <a:prstGeom prst="rect">
            <a:avLst/>
          </a:prstGeom>
          <a:noFill/>
        </p:spPr>
        <p:txBody>
          <a:bodyPr wrap="square" rtlCol="0">
            <a:spAutoFit/>
          </a:bodyPr>
          <a:lstStyle/>
          <a:p>
            <a:r>
              <a:rPr lang="en-US" dirty="0" smtClean="0"/>
              <a:t>Video Games</a:t>
            </a:r>
            <a:endParaRPr lang="en-US" dirty="0"/>
          </a:p>
        </p:txBody>
      </p:sp>
      <p:sp>
        <p:nvSpPr>
          <p:cNvPr id="52" name="TextBox 51"/>
          <p:cNvSpPr txBox="1"/>
          <p:nvPr/>
        </p:nvSpPr>
        <p:spPr>
          <a:xfrm>
            <a:off x="4724400" y="914400"/>
            <a:ext cx="2057400" cy="369332"/>
          </a:xfrm>
          <a:prstGeom prst="rect">
            <a:avLst/>
          </a:prstGeom>
          <a:noFill/>
        </p:spPr>
        <p:txBody>
          <a:bodyPr wrap="square" rtlCol="0">
            <a:spAutoFit/>
          </a:bodyPr>
          <a:lstStyle/>
          <a:p>
            <a:r>
              <a:rPr lang="en-US" dirty="0" smtClean="0"/>
              <a:t>Computer Games</a:t>
            </a:r>
            <a:endParaRPr lang="en-US" dirty="0"/>
          </a:p>
        </p:txBody>
      </p:sp>
      <p:sp>
        <p:nvSpPr>
          <p:cNvPr id="53" name="TextBox 52"/>
          <p:cNvSpPr txBox="1"/>
          <p:nvPr/>
        </p:nvSpPr>
        <p:spPr>
          <a:xfrm>
            <a:off x="6324600" y="1524000"/>
            <a:ext cx="2819400" cy="369332"/>
          </a:xfrm>
          <a:prstGeom prst="rect">
            <a:avLst/>
          </a:prstGeom>
          <a:noFill/>
        </p:spPr>
        <p:txBody>
          <a:bodyPr wrap="square" rtlCol="0">
            <a:spAutoFit/>
          </a:bodyPr>
          <a:lstStyle/>
          <a:p>
            <a:r>
              <a:rPr lang="en-US" dirty="0" err="1" smtClean="0"/>
              <a:t>IMing</a:t>
            </a:r>
            <a:r>
              <a:rPr lang="en-US" dirty="0" smtClean="0"/>
              <a:t>/Video Chatting</a:t>
            </a:r>
            <a:endParaRPr lang="en-US" dirty="0"/>
          </a:p>
        </p:txBody>
      </p:sp>
      <p:sp>
        <p:nvSpPr>
          <p:cNvPr id="54" name="Rounded Rectangle 53"/>
          <p:cNvSpPr/>
          <p:nvPr/>
        </p:nvSpPr>
        <p:spPr>
          <a:xfrm>
            <a:off x="6324600" y="304800"/>
            <a:ext cx="2590800" cy="381000"/>
          </a:xfrm>
          <a:prstGeom prst="roundRect">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ounded Rectangle 54"/>
          <p:cNvSpPr/>
          <p:nvPr/>
        </p:nvSpPr>
        <p:spPr>
          <a:xfrm>
            <a:off x="7848600" y="990600"/>
            <a:ext cx="1066800" cy="304800"/>
          </a:xfrm>
          <a:prstGeom prst="roundRect">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Rounded Rectangle 57"/>
          <p:cNvSpPr/>
          <p:nvPr/>
        </p:nvSpPr>
        <p:spPr>
          <a:xfrm>
            <a:off x="4495800" y="381000"/>
            <a:ext cx="1524000" cy="381000"/>
          </a:xfrm>
          <a:prstGeom prst="roundRect">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ounded Rectangle 59"/>
          <p:cNvSpPr/>
          <p:nvPr/>
        </p:nvSpPr>
        <p:spPr>
          <a:xfrm>
            <a:off x="4724400" y="914400"/>
            <a:ext cx="1981200" cy="381000"/>
          </a:xfrm>
          <a:prstGeom prst="roundRect">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ounded Rectangle 60"/>
          <p:cNvSpPr/>
          <p:nvPr/>
        </p:nvSpPr>
        <p:spPr>
          <a:xfrm>
            <a:off x="6400800" y="1600200"/>
            <a:ext cx="2438400" cy="304800"/>
          </a:xfrm>
          <a:prstGeom prst="roundRect">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3" name="Straight Arrow Connector 62"/>
          <p:cNvCxnSpPr>
            <a:endCxn id="55" idx="0"/>
          </p:cNvCxnSpPr>
          <p:nvPr/>
        </p:nvCxnSpPr>
        <p:spPr>
          <a:xfrm>
            <a:off x="8001000" y="685800"/>
            <a:ext cx="381000" cy="30480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65" name="Straight Arrow Connector 64"/>
          <p:cNvCxnSpPr/>
          <p:nvPr/>
        </p:nvCxnSpPr>
        <p:spPr>
          <a:xfrm rot="16200000" flipH="1">
            <a:off x="7201694" y="877094"/>
            <a:ext cx="913606" cy="532606"/>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67" name="Straight Arrow Connector 66"/>
          <p:cNvCxnSpPr/>
          <p:nvPr/>
        </p:nvCxnSpPr>
        <p:spPr>
          <a:xfrm rot="10800000" flipV="1">
            <a:off x="6629400" y="685800"/>
            <a:ext cx="457200" cy="22860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69" name="Straight Arrow Connector 68"/>
          <p:cNvCxnSpPr>
            <a:endCxn id="58" idx="3"/>
          </p:cNvCxnSpPr>
          <p:nvPr/>
        </p:nvCxnSpPr>
        <p:spPr>
          <a:xfrm rot="10800000">
            <a:off x="6019800" y="571500"/>
            <a:ext cx="304800" cy="3810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pic>
        <p:nvPicPr>
          <p:cNvPr id="73" name="Picture 72" descr="stressed-out.jpg"/>
          <p:cNvPicPr>
            <a:picLocks noChangeAspect="1"/>
          </p:cNvPicPr>
          <p:nvPr/>
        </p:nvPicPr>
        <p:blipFill>
          <a:blip r:embed="rId4" cstate="print"/>
          <a:stretch>
            <a:fillRect/>
          </a:stretch>
        </p:blipFill>
        <p:spPr>
          <a:xfrm>
            <a:off x="2819400" y="685800"/>
            <a:ext cx="996728" cy="1295399"/>
          </a:xfrm>
          <a:prstGeom prst="rect">
            <a:avLst/>
          </a:prstGeom>
        </p:spPr>
      </p:pic>
      <p:pic>
        <p:nvPicPr>
          <p:cNvPr id="74" name="Picture 73" descr="cell-phones.jpg"/>
          <p:cNvPicPr>
            <a:picLocks noChangeAspect="1"/>
          </p:cNvPicPr>
          <p:nvPr/>
        </p:nvPicPr>
        <p:blipFill>
          <a:blip r:embed="rId5" cstate="print"/>
          <a:stretch>
            <a:fillRect/>
          </a:stretch>
        </p:blipFill>
        <p:spPr>
          <a:xfrm>
            <a:off x="7162800" y="1905000"/>
            <a:ext cx="1562100" cy="1465971"/>
          </a:xfrm>
          <a:prstGeom prst="rect">
            <a:avLst/>
          </a:prstGeom>
        </p:spPr>
      </p:pic>
      <p:sp>
        <p:nvSpPr>
          <p:cNvPr id="75" name="TextBox 74"/>
          <p:cNvSpPr txBox="1"/>
          <p:nvPr/>
        </p:nvSpPr>
        <p:spPr>
          <a:xfrm>
            <a:off x="5943600" y="4800600"/>
            <a:ext cx="2057400" cy="369332"/>
          </a:xfrm>
          <a:prstGeom prst="rect">
            <a:avLst/>
          </a:prstGeom>
          <a:noFill/>
        </p:spPr>
        <p:txBody>
          <a:bodyPr wrap="square" rtlCol="0">
            <a:spAutoFit/>
          </a:bodyPr>
          <a:lstStyle/>
          <a:p>
            <a:r>
              <a:rPr lang="en-US" dirty="0" smtClean="0"/>
              <a:t>Decision Makers</a:t>
            </a:r>
            <a:endParaRPr lang="en-US" dirty="0"/>
          </a:p>
        </p:txBody>
      </p:sp>
      <p:sp>
        <p:nvSpPr>
          <p:cNvPr id="76" name="TextBox 75"/>
          <p:cNvSpPr txBox="1"/>
          <p:nvPr/>
        </p:nvSpPr>
        <p:spPr>
          <a:xfrm>
            <a:off x="6172200" y="3352800"/>
            <a:ext cx="990600" cy="369332"/>
          </a:xfrm>
          <a:prstGeom prst="rect">
            <a:avLst/>
          </a:prstGeom>
          <a:noFill/>
        </p:spPr>
        <p:txBody>
          <a:bodyPr wrap="square" rtlCol="0">
            <a:spAutoFit/>
          </a:bodyPr>
          <a:lstStyle/>
          <a:p>
            <a:r>
              <a:rPr lang="en-US" dirty="0" smtClean="0"/>
              <a:t>College</a:t>
            </a:r>
            <a:endParaRPr lang="en-US" dirty="0"/>
          </a:p>
        </p:txBody>
      </p:sp>
      <p:sp>
        <p:nvSpPr>
          <p:cNvPr id="77" name="TextBox 76"/>
          <p:cNvSpPr txBox="1"/>
          <p:nvPr/>
        </p:nvSpPr>
        <p:spPr>
          <a:xfrm>
            <a:off x="7467600" y="3886200"/>
            <a:ext cx="1219200" cy="369332"/>
          </a:xfrm>
          <a:prstGeom prst="rect">
            <a:avLst/>
          </a:prstGeom>
          <a:noFill/>
        </p:spPr>
        <p:txBody>
          <a:bodyPr wrap="square" rtlCol="0">
            <a:spAutoFit/>
          </a:bodyPr>
          <a:lstStyle/>
          <a:p>
            <a:r>
              <a:rPr lang="en-US" dirty="0" smtClean="0"/>
              <a:t>Friends</a:t>
            </a:r>
            <a:endParaRPr lang="en-US" dirty="0"/>
          </a:p>
        </p:txBody>
      </p:sp>
      <p:sp>
        <p:nvSpPr>
          <p:cNvPr id="79" name="TextBox 78"/>
          <p:cNvSpPr txBox="1"/>
          <p:nvPr/>
        </p:nvSpPr>
        <p:spPr>
          <a:xfrm>
            <a:off x="8001000" y="4648200"/>
            <a:ext cx="1143000" cy="369332"/>
          </a:xfrm>
          <a:prstGeom prst="rect">
            <a:avLst/>
          </a:prstGeom>
          <a:noFill/>
        </p:spPr>
        <p:txBody>
          <a:bodyPr wrap="square" rtlCol="0">
            <a:spAutoFit/>
          </a:bodyPr>
          <a:lstStyle/>
          <a:p>
            <a:r>
              <a:rPr lang="en-US" dirty="0" smtClean="0"/>
              <a:t>Drugs</a:t>
            </a:r>
            <a:endParaRPr lang="en-US" dirty="0"/>
          </a:p>
        </p:txBody>
      </p:sp>
      <p:sp>
        <p:nvSpPr>
          <p:cNvPr id="80" name="TextBox 79"/>
          <p:cNvSpPr txBox="1"/>
          <p:nvPr/>
        </p:nvSpPr>
        <p:spPr>
          <a:xfrm>
            <a:off x="7924800" y="5410200"/>
            <a:ext cx="1219200" cy="369332"/>
          </a:xfrm>
          <a:prstGeom prst="rect">
            <a:avLst/>
          </a:prstGeom>
          <a:noFill/>
        </p:spPr>
        <p:txBody>
          <a:bodyPr wrap="square" rtlCol="0">
            <a:spAutoFit/>
          </a:bodyPr>
          <a:lstStyle/>
          <a:p>
            <a:r>
              <a:rPr lang="en-US" dirty="0" smtClean="0"/>
              <a:t>Drinking</a:t>
            </a:r>
            <a:endParaRPr lang="en-US" dirty="0"/>
          </a:p>
        </p:txBody>
      </p:sp>
      <p:sp>
        <p:nvSpPr>
          <p:cNvPr id="82" name="TextBox 81"/>
          <p:cNvSpPr txBox="1"/>
          <p:nvPr/>
        </p:nvSpPr>
        <p:spPr>
          <a:xfrm>
            <a:off x="6629400" y="6019800"/>
            <a:ext cx="2133600" cy="369332"/>
          </a:xfrm>
          <a:prstGeom prst="rect">
            <a:avLst/>
          </a:prstGeom>
          <a:noFill/>
        </p:spPr>
        <p:txBody>
          <a:bodyPr wrap="square" rtlCol="0">
            <a:spAutoFit/>
          </a:bodyPr>
          <a:lstStyle/>
          <a:p>
            <a:r>
              <a:rPr lang="en-US" dirty="0" smtClean="0"/>
              <a:t>Sexual decisions</a:t>
            </a:r>
            <a:endParaRPr lang="en-US" dirty="0"/>
          </a:p>
        </p:txBody>
      </p:sp>
      <p:sp>
        <p:nvSpPr>
          <p:cNvPr id="83" name="TextBox 82"/>
          <p:cNvSpPr txBox="1"/>
          <p:nvPr/>
        </p:nvSpPr>
        <p:spPr>
          <a:xfrm>
            <a:off x="5181600" y="5334000"/>
            <a:ext cx="1828800" cy="369332"/>
          </a:xfrm>
          <a:prstGeom prst="rect">
            <a:avLst/>
          </a:prstGeom>
          <a:noFill/>
        </p:spPr>
        <p:txBody>
          <a:bodyPr wrap="square" rtlCol="0">
            <a:spAutoFit/>
          </a:bodyPr>
          <a:lstStyle/>
          <a:p>
            <a:r>
              <a:rPr lang="en-US" dirty="0" smtClean="0"/>
              <a:t>Daily decisions</a:t>
            </a:r>
            <a:endParaRPr lang="en-US" dirty="0"/>
          </a:p>
        </p:txBody>
      </p:sp>
      <p:sp>
        <p:nvSpPr>
          <p:cNvPr id="84" name="TextBox 83"/>
          <p:cNvSpPr txBox="1"/>
          <p:nvPr/>
        </p:nvSpPr>
        <p:spPr>
          <a:xfrm>
            <a:off x="4800600" y="6172200"/>
            <a:ext cx="1600200" cy="646331"/>
          </a:xfrm>
          <a:prstGeom prst="rect">
            <a:avLst/>
          </a:prstGeom>
          <a:noFill/>
        </p:spPr>
        <p:txBody>
          <a:bodyPr wrap="square" rtlCol="0">
            <a:spAutoFit/>
          </a:bodyPr>
          <a:lstStyle/>
          <a:p>
            <a:r>
              <a:rPr lang="en-US" dirty="0" smtClean="0"/>
              <a:t>Right vs. Wrong</a:t>
            </a:r>
            <a:endParaRPr lang="en-US" dirty="0"/>
          </a:p>
        </p:txBody>
      </p:sp>
      <p:sp>
        <p:nvSpPr>
          <p:cNvPr id="85" name="Rounded Rectangle 84"/>
          <p:cNvSpPr/>
          <p:nvPr/>
        </p:nvSpPr>
        <p:spPr>
          <a:xfrm>
            <a:off x="6172200" y="3352800"/>
            <a:ext cx="990600" cy="381000"/>
          </a:xfrm>
          <a:prstGeom prst="roundRect">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ounded Rectangle 85"/>
          <p:cNvSpPr/>
          <p:nvPr/>
        </p:nvSpPr>
        <p:spPr>
          <a:xfrm>
            <a:off x="7467600" y="3886200"/>
            <a:ext cx="990600" cy="381000"/>
          </a:xfrm>
          <a:prstGeom prst="roundRect">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Rounded Rectangle 86"/>
          <p:cNvSpPr/>
          <p:nvPr/>
        </p:nvSpPr>
        <p:spPr>
          <a:xfrm>
            <a:off x="8001000" y="4648200"/>
            <a:ext cx="838200" cy="381000"/>
          </a:xfrm>
          <a:prstGeom prst="roundRect">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ounded Rectangle 87"/>
          <p:cNvSpPr/>
          <p:nvPr/>
        </p:nvSpPr>
        <p:spPr>
          <a:xfrm>
            <a:off x="6019800" y="4800600"/>
            <a:ext cx="1828800" cy="381000"/>
          </a:xfrm>
          <a:prstGeom prst="roundRect">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ounded Rectangle 88"/>
          <p:cNvSpPr/>
          <p:nvPr/>
        </p:nvSpPr>
        <p:spPr>
          <a:xfrm>
            <a:off x="5257800" y="5334000"/>
            <a:ext cx="1676400" cy="457200"/>
          </a:xfrm>
          <a:prstGeom prst="roundRect">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Rounded Rectangle 89"/>
          <p:cNvSpPr/>
          <p:nvPr/>
        </p:nvSpPr>
        <p:spPr>
          <a:xfrm>
            <a:off x="8001000" y="5410200"/>
            <a:ext cx="990600" cy="381000"/>
          </a:xfrm>
          <a:prstGeom prst="roundRect">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ounded Rectangle 90"/>
          <p:cNvSpPr/>
          <p:nvPr/>
        </p:nvSpPr>
        <p:spPr>
          <a:xfrm>
            <a:off x="6705600" y="6019800"/>
            <a:ext cx="1752600" cy="457200"/>
          </a:xfrm>
          <a:prstGeom prst="roundRect">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Rounded Rectangle 91"/>
          <p:cNvSpPr/>
          <p:nvPr/>
        </p:nvSpPr>
        <p:spPr>
          <a:xfrm>
            <a:off x="4800600" y="6248400"/>
            <a:ext cx="1143000" cy="609600"/>
          </a:xfrm>
          <a:prstGeom prst="roundRect">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4" name="Straight Arrow Connector 93"/>
          <p:cNvCxnSpPr>
            <a:stCxn id="85" idx="2"/>
          </p:cNvCxnSpPr>
          <p:nvPr/>
        </p:nvCxnSpPr>
        <p:spPr>
          <a:xfrm rot="16200000" flipH="1">
            <a:off x="6153150" y="4248150"/>
            <a:ext cx="1066800" cy="3810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96" name="Straight Arrow Connector 95"/>
          <p:cNvCxnSpPr>
            <a:stCxn id="86" idx="2"/>
          </p:cNvCxnSpPr>
          <p:nvPr/>
        </p:nvCxnSpPr>
        <p:spPr>
          <a:xfrm rot="5400000">
            <a:off x="7334250" y="4171950"/>
            <a:ext cx="533400" cy="72390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98" name="Straight Arrow Connector 97"/>
          <p:cNvCxnSpPr/>
          <p:nvPr/>
        </p:nvCxnSpPr>
        <p:spPr>
          <a:xfrm rot="16200000" flipH="1">
            <a:off x="7299067" y="4892933"/>
            <a:ext cx="413266" cy="99060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102" name="Straight Arrow Connector 101"/>
          <p:cNvCxnSpPr>
            <a:stCxn id="91" idx="0"/>
            <a:endCxn id="88" idx="2"/>
          </p:cNvCxnSpPr>
          <p:nvPr/>
        </p:nvCxnSpPr>
        <p:spPr>
          <a:xfrm rot="16200000" flipV="1">
            <a:off x="6838950" y="5276850"/>
            <a:ext cx="838200" cy="64770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106" name="Straight Arrow Connector 105"/>
          <p:cNvCxnSpPr>
            <a:stCxn id="87" idx="1"/>
            <a:endCxn id="88" idx="3"/>
          </p:cNvCxnSpPr>
          <p:nvPr/>
        </p:nvCxnSpPr>
        <p:spPr>
          <a:xfrm rot="10800000" flipV="1">
            <a:off x="7848600" y="4838700"/>
            <a:ext cx="152400" cy="15240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108" name="Straight Arrow Connector 107"/>
          <p:cNvCxnSpPr>
            <a:stCxn id="89" idx="2"/>
            <a:endCxn id="92" idx="0"/>
          </p:cNvCxnSpPr>
          <p:nvPr/>
        </p:nvCxnSpPr>
        <p:spPr>
          <a:xfrm rot="5400000">
            <a:off x="5505450" y="5657850"/>
            <a:ext cx="457200" cy="72390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pic>
        <p:nvPicPr>
          <p:cNvPr id="109" name="Picture 108" descr="payperpost-realrank-decisions.jpg"/>
          <p:cNvPicPr>
            <a:picLocks noChangeAspect="1"/>
          </p:cNvPicPr>
          <p:nvPr/>
        </p:nvPicPr>
        <p:blipFill>
          <a:blip r:embed="rId6" cstate="print"/>
          <a:stretch>
            <a:fillRect/>
          </a:stretch>
        </p:blipFill>
        <p:spPr>
          <a:xfrm>
            <a:off x="3810000" y="4724400"/>
            <a:ext cx="1371600" cy="1366114"/>
          </a:xfrm>
          <a:prstGeom prst="rect">
            <a:avLst/>
          </a:prstGeom>
        </p:spPr>
      </p:pic>
      <p:cxnSp>
        <p:nvCxnSpPr>
          <p:cNvPr id="112" name="Straight Arrow Connector 111"/>
          <p:cNvCxnSpPr>
            <a:stCxn id="88" idx="2"/>
          </p:cNvCxnSpPr>
          <p:nvPr/>
        </p:nvCxnSpPr>
        <p:spPr>
          <a:xfrm rot="5400000">
            <a:off x="6629400" y="5029200"/>
            <a:ext cx="152400" cy="45720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113" name="TextBox 112"/>
          <p:cNvSpPr txBox="1"/>
          <p:nvPr/>
        </p:nvSpPr>
        <p:spPr>
          <a:xfrm>
            <a:off x="3886200" y="1447800"/>
            <a:ext cx="1905000" cy="646331"/>
          </a:xfrm>
          <a:prstGeom prst="rect">
            <a:avLst/>
          </a:prstGeom>
          <a:noFill/>
        </p:spPr>
        <p:txBody>
          <a:bodyPr wrap="square" rtlCol="0">
            <a:spAutoFit/>
          </a:bodyPr>
          <a:lstStyle/>
          <a:p>
            <a:r>
              <a:rPr lang="en-US" dirty="0" smtClean="0"/>
              <a:t>Informational Vacuums</a:t>
            </a:r>
            <a:endParaRPr lang="en-US" dirty="0"/>
          </a:p>
        </p:txBody>
      </p:sp>
      <p:sp>
        <p:nvSpPr>
          <p:cNvPr id="114" name="Rounded Rectangle 113"/>
          <p:cNvSpPr/>
          <p:nvPr/>
        </p:nvSpPr>
        <p:spPr>
          <a:xfrm>
            <a:off x="3962400" y="1447800"/>
            <a:ext cx="1752600" cy="609600"/>
          </a:xfrm>
          <a:prstGeom prst="roundRect">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8" name="TextBox 117"/>
          <p:cNvSpPr txBox="1"/>
          <p:nvPr/>
        </p:nvSpPr>
        <p:spPr>
          <a:xfrm>
            <a:off x="6172200" y="2438400"/>
            <a:ext cx="1219200" cy="369332"/>
          </a:xfrm>
          <a:prstGeom prst="rect">
            <a:avLst/>
          </a:prstGeom>
          <a:noFill/>
        </p:spPr>
        <p:txBody>
          <a:bodyPr wrap="square" rtlCol="0">
            <a:spAutoFit/>
          </a:bodyPr>
          <a:lstStyle/>
          <a:p>
            <a:r>
              <a:rPr lang="en-US" dirty="0" smtClean="0"/>
              <a:t>Confused</a:t>
            </a:r>
            <a:endParaRPr lang="en-US" dirty="0"/>
          </a:p>
        </p:txBody>
      </p:sp>
      <p:sp>
        <p:nvSpPr>
          <p:cNvPr id="120" name="Rounded Rectangle 119"/>
          <p:cNvSpPr/>
          <p:nvPr/>
        </p:nvSpPr>
        <p:spPr>
          <a:xfrm>
            <a:off x="6172200" y="2438400"/>
            <a:ext cx="1143000" cy="381000"/>
          </a:xfrm>
          <a:prstGeom prst="roundRect">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4" name="TextBox 123"/>
          <p:cNvSpPr txBox="1"/>
          <p:nvPr/>
        </p:nvSpPr>
        <p:spPr>
          <a:xfrm>
            <a:off x="228600" y="2514600"/>
            <a:ext cx="1981200" cy="369332"/>
          </a:xfrm>
          <a:prstGeom prst="rect">
            <a:avLst/>
          </a:prstGeom>
          <a:noFill/>
        </p:spPr>
        <p:txBody>
          <a:bodyPr wrap="square" rtlCol="0">
            <a:spAutoFit/>
          </a:bodyPr>
          <a:lstStyle/>
          <a:p>
            <a:r>
              <a:rPr lang="en-US" dirty="0" smtClean="0"/>
              <a:t>Influenced</a:t>
            </a:r>
            <a:endParaRPr lang="en-US" dirty="0"/>
          </a:p>
        </p:txBody>
      </p:sp>
      <p:sp>
        <p:nvSpPr>
          <p:cNvPr id="125" name="Rounded Rectangle 124"/>
          <p:cNvSpPr/>
          <p:nvPr/>
        </p:nvSpPr>
        <p:spPr>
          <a:xfrm>
            <a:off x="228600" y="2514600"/>
            <a:ext cx="1371600" cy="381000"/>
          </a:xfrm>
          <a:prstGeom prst="roundRect">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6" name="TextBox 125"/>
          <p:cNvSpPr txBox="1"/>
          <p:nvPr/>
        </p:nvSpPr>
        <p:spPr>
          <a:xfrm>
            <a:off x="914400" y="3429000"/>
            <a:ext cx="1752600" cy="369332"/>
          </a:xfrm>
          <a:prstGeom prst="rect">
            <a:avLst/>
          </a:prstGeom>
          <a:noFill/>
        </p:spPr>
        <p:txBody>
          <a:bodyPr wrap="square" rtlCol="0">
            <a:spAutoFit/>
          </a:bodyPr>
          <a:lstStyle/>
          <a:p>
            <a:r>
              <a:rPr lang="en-US" dirty="0" smtClean="0"/>
              <a:t>Influential</a:t>
            </a:r>
          </a:p>
        </p:txBody>
      </p:sp>
      <p:sp>
        <p:nvSpPr>
          <p:cNvPr id="127" name="Rounded Rectangle 126"/>
          <p:cNvSpPr/>
          <p:nvPr/>
        </p:nvSpPr>
        <p:spPr>
          <a:xfrm>
            <a:off x="914400" y="3352800"/>
            <a:ext cx="1295400" cy="457200"/>
          </a:xfrm>
          <a:prstGeom prst="roundRect">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3" name="Straight Arrow Connector 132"/>
          <p:cNvCxnSpPr/>
          <p:nvPr/>
        </p:nvCxnSpPr>
        <p:spPr>
          <a:xfrm>
            <a:off x="457200" y="2895600"/>
            <a:ext cx="685800" cy="45720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136" name="Straight Arrow Connector 135"/>
          <p:cNvCxnSpPr/>
          <p:nvPr/>
        </p:nvCxnSpPr>
        <p:spPr>
          <a:xfrm rot="16200000" flipV="1">
            <a:off x="1409700" y="952500"/>
            <a:ext cx="1905000" cy="1524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9" name="Straight Arrow Connector 138"/>
          <p:cNvCxnSpPr>
            <a:endCxn id="125" idx="3"/>
          </p:cNvCxnSpPr>
          <p:nvPr/>
        </p:nvCxnSpPr>
        <p:spPr>
          <a:xfrm rot="10800000">
            <a:off x="1600200" y="2705100"/>
            <a:ext cx="1447800" cy="2667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1" name="Straight Arrow Connector 140"/>
          <p:cNvCxnSpPr>
            <a:endCxn id="127" idx="3"/>
          </p:cNvCxnSpPr>
          <p:nvPr/>
        </p:nvCxnSpPr>
        <p:spPr>
          <a:xfrm rot="10800000">
            <a:off x="2209800" y="3581400"/>
            <a:ext cx="838200" cy="381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4" name="Straight Arrow Connector 143"/>
          <p:cNvCxnSpPr/>
          <p:nvPr/>
        </p:nvCxnSpPr>
        <p:spPr>
          <a:xfrm flipV="1">
            <a:off x="5334000" y="685800"/>
            <a:ext cx="1981200" cy="1828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6" name="Straight Arrow Connector 145"/>
          <p:cNvCxnSpPr/>
          <p:nvPr/>
        </p:nvCxnSpPr>
        <p:spPr>
          <a:xfrm rot="5400000" flipH="1" flipV="1">
            <a:off x="4191000" y="2133600"/>
            <a:ext cx="45720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8" name="Straight Arrow Connector 147"/>
          <p:cNvCxnSpPr>
            <a:endCxn id="120" idx="1"/>
          </p:cNvCxnSpPr>
          <p:nvPr/>
        </p:nvCxnSpPr>
        <p:spPr>
          <a:xfrm rot="5400000" flipH="1" flipV="1">
            <a:off x="5848350" y="2724150"/>
            <a:ext cx="419100" cy="228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0" name="Straight Arrow Connector 149"/>
          <p:cNvCxnSpPr/>
          <p:nvPr/>
        </p:nvCxnSpPr>
        <p:spPr>
          <a:xfrm rot="16200000" flipH="1">
            <a:off x="5791200" y="4495800"/>
            <a:ext cx="30480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56" name="TextBox 155"/>
          <p:cNvSpPr txBox="1"/>
          <p:nvPr/>
        </p:nvSpPr>
        <p:spPr>
          <a:xfrm>
            <a:off x="381000" y="4114800"/>
            <a:ext cx="1295400" cy="369332"/>
          </a:xfrm>
          <a:prstGeom prst="rect">
            <a:avLst/>
          </a:prstGeom>
          <a:noFill/>
        </p:spPr>
        <p:txBody>
          <a:bodyPr wrap="square" rtlCol="0">
            <a:spAutoFit/>
          </a:bodyPr>
          <a:lstStyle/>
          <a:p>
            <a:r>
              <a:rPr lang="en-US" dirty="0" smtClean="0"/>
              <a:t>Distracted</a:t>
            </a:r>
            <a:endParaRPr lang="en-US" dirty="0"/>
          </a:p>
        </p:txBody>
      </p:sp>
      <p:sp>
        <p:nvSpPr>
          <p:cNvPr id="157" name="Rounded Rectangle 156"/>
          <p:cNvSpPr/>
          <p:nvPr/>
        </p:nvSpPr>
        <p:spPr>
          <a:xfrm>
            <a:off x="381000" y="4038600"/>
            <a:ext cx="1371600" cy="533400"/>
          </a:xfrm>
          <a:prstGeom prst="roundRect">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9" name="Straight Arrow Connector 158"/>
          <p:cNvCxnSpPr>
            <a:endCxn id="157" idx="3"/>
          </p:cNvCxnSpPr>
          <p:nvPr/>
        </p:nvCxnSpPr>
        <p:spPr>
          <a:xfrm rot="10800000" flipV="1">
            <a:off x="1752600" y="4267200"/>
            <a:ext cx="1295400" cy="381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60" name="TextBox 159"/>
          <p:cNvSpPr txBox="1"/>
          <p:nvPr/>
        </p:nvSpPr>
        <p:spPr>
          <a:xfrm>
            <a:off x="2209800" y="6248400"/>
            <a:ext cx="2133600" cy="369332"/>
          </a:xfrm>
          <a:prstGeom prst="rect">
            <a:avLst/>
          </a:prstGeom>
          <a:noFill/>
        </p:spPr>
        <p:txBody>
          <a:bodyPr wrap="square" rtlCol="0">
            <a:spAutoFit/>
          </a:bodyPr>
          <a:lstStyle/>
          <a:p>
            <a:r>
              <a:rPr lang="en-US" dirty="0" smtClean="0"/>
              <a:t>Motivated</a:t>
            </a:r>
            <a:endParaRPr lang="en-US" dirty="0"/>
          </a:p>
        </p:txBody>
      </p:sp>
      <p:sp>
        <p:nvSpPr>
          <p:cNvPr id="161" name="Rounded Rectangle 160"/>
          <p:cNvSpPr/>
          <p:nvPr/>
        </p:nvSpPr>
        <p:spPr>
          <a:xfrm>
            <a:off x="2209800" y="6248400"/>
            <a:ext cx="1371600" cy="457200"/>
          </a:xfrm>
          <a:prstGeom prst="roundRect">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3" name="Straight Arrow Connector 162"/>
          <p:cNvCxnSpPr>
            <a:endCxn id="161" idx="0"/>
          </p:cNvCxnSpPr>
          <p:nvPr/>
        </p:nvCxnSpPr>
        <p:spPr>
          <a:xfrm rot="5400000">
            <a:off x="2590800" y="4876800"/>
            <a:ext cx="1676400" cy="1066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66" name="Rounded Rectangle 165"/>
          <p:cNvSpPr/>
          <p:nvPr/>
        </p:nvSpPr>
        <p:spPr>
          <a:xfrm>
            <a:off x="0" y="3352800"/>
            <a:ext cx="838200" cy="304800"/>
          </a:xfrm>
          <a:prstGeom prst="roundRect">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8" name="Straight Arrow Connector 167"/>
          <p:cNvCxnSpPr/>
          <p:nvPr/>
        </p:nvCxnSpPr>
        <p:spPr>
          <a:xfrm rot="5400000">
            <a:off x="-37306" y="3085306"/>
            <a:ext cx="533400" cy="1588"/>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172" name="TextBox 171"/>
          <p:cNvSpPr txBox="1"/>
          <p:nvPr/>
        </p:nvSpPr>
        <p:spPr>
          <a:xfrm>
            <a:off x="0" y="3352800"/>
            <a:ext cx="838200" cy="369332"/>
          </a:xfrm>
          <a:prstGeom prst="rect">
            <a:avLst/>
          </a:prstGeom>
          <a:noFill/>
        </p:spPr>
        <p:txBody>
          <a:bodyPr wrap="square" rtlCol="0">
            <a:spAutoFit/>
          </a:bodyPr>
          <a:lstStyle/>
          <a:p>
            <a:r>
              <a:rPr lang="en-US" dirty="0" smtClean="0"/>
              <a:t>Social</a:t>
            </a:r>
            <a:endParaRPr lang="en-US" dirty="0"/>
          </a:p>
        </p:txBody>
      </p:sp>
      <p:sp>
        <p:nvSpPr>
          <p:cNvPr id="174" name="TextBox 173"/>
          <p:cNvSpPr txBox="1"/>
          <p:nvPr/>
        </p:nvSpPr>
        <p:spPr>
          <a:xfrm>
            <a:off x="1905000" y="2895600"/>
            <a:ext cx="1143000" cy="369332"/>
          </a:xfrm>
          <a:prstGeom prst="rect">
            <a:avLst/>
          </a:prstGeom>
          <a:noFill/>
        </p:spPr>
        <p:txBody>
          <a:bodyPr wrap="square" rtlCol="0">
            <a:spAutoFit/>
          </a:bodyPr>
          <a:lstStyle/>
          <a:p>
            <a:r>
              <a:rPr lang="en-US" dirty="0" smtClean="0"/>
              <a:t>Cultural</a:t>
            </a:r>
            <a:endParaRPr lang="en-US" dirty="0"/>
          </a:p>
        </p:txBody>
      </p:sp>
      <p:sp>
        <p:nvSpPr>
          <p:cNvPr id="175" name="Rounded Rectangle 174"/>
          <p:cNvSpPr/>
          <p:nvPr/>
        </p:nvSpPr>
        <p:spPr>
          <a:xfrm>
            <a:off x="1981200" y="2971800"/>
            <a:ext cx="990600" cy="228600"/>
          </a:xfrm>
          <a:prstGeom prst="roundRect">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7" name="Straight Arrow Connector 176"/>
          <p:cNvCxnSpPr>
            <a:stCxn id="175" idx="1"/>
          </p:cNvCxnSpPr>
          <p:nvPr/>
        </p:nvCxnSpPr>
        <p:spPr>
          <a:xfrm rot="10800000">
            <a:off x="1524000" y="2895600"/>
            <a:ext cx="457200" cy="19050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186" name="TextBox 185"/>
          <p:cNvSpPr txBox="1"/>
          <p:nvPr/>
        </p:nvSpPr>
        <p:spPr>
          <a:xfrm>
            <a:off x="152400" y="4876800"/>
            <a:ext cx="2819400" cy="1661993"/>
          </a:xfrm>
          <a:prstGeom prst="rect">
            <a:avLst/>
          </a:prstGeom>
          <a:noFill/>
        </p:spPr>
        <p:txBody>
          <a:bodyPr wrap="square" rtlCol="0">
            <a:spAutoFit/>
          </a:bodyPr>
          <a:lstStyle/>
          <a:p>
            <a:r>
              <a:rPr lang="en-US" sz="1400" dirty="0" smtClean="0"/>
              <a:t>It is hard to coin specific terms for kids today, because every kid is so different and what is valuable for one or describes on is so different than what might describe another.</a:t>
            </a:r>
          </a:p>
          <a:p>
            <a:endParaRPr lang="en-US" dirty="0"/>
          </a:p>
        </p:txBody>
      </p:sp>
      <p:sp>
        <p:nvSpPr>
          <p:cNvPr id="187" name="Rounded Rectangle 186"/>
          <p:cNvSpPr/>
          <p:nvPr/>
        </p:nvSpPr>
        <p:spPr>
          <a:xfrm>
            <a:off x="152400" y="4876800"/>
            <a:ext cx="2819400" cy="1295400"/>
          </a:xfrm>
          <a:prstGeom prst="roundRect">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9" name="Straight Arrow Connector 188"/>
          <p:cNvCxnSpPr/>
          <p:nvPr/>
        </p:nvCxnSpPr>
        <p:spPr>
          <a:xfrm rot="5400000">
            <a:off x="2819400" y="4495800"/>
            <a:ext cx="381000" cy="381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100</TotalTime>
  <Words>76</Words>
  <Application>Microsoft Office PowerPoint</Application>
  <PresentationFormat>On-screen Show (4:3)</PresentationFormat>
  <Paragraphs>30</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Oriel</vt:lpstr>
      <vt:lpstr>Stressed</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Jenna Almeida</dc:creator>
  <cp:lastModifiedBy>Jenna Almeida</cp:lastModifiedBy>
  <cp:revision>17</cp:revision>
  <dcterms:created xsi:type="dcterms:W3CDTF">2010-02-04T23:51:34Z</dcterms:created>
  <dcterms:modified xsi:type="dcterms:W3CDTF">2010-02-05T01:32:21Z</dcterms:modified>
</cp:coreProperties>
</file>